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0" r:id="rId2"/>
    <p:sldId id="286" r:id="rId3"/>
    <p:sldId id="5177" r:id="rId4"/>
    <p:sldId id="5154" r:id="rId5"/>
    <p:sldId id="5176" r:id="rId6"/>
    <p:sldId id="5157" r:id="rId7"/>
    <p:sldId id="5162" r:id="rId8"/>
    <p:sldId id="5119" r:id="rId9"/>
    <p:sldId id="5115" r:id="rId10"/>
    <p:sldId id="5113" r:id="rId11"/>
    <p:sldId id="5159" r:id="rId12"/>
    <p:sldId id="5163" r:id="rId13"/>
    <p:sldId id="5167" r:id="rId14"/>
    <p:sldId id="5116" r:id="rId15"/>
    <p:sldId id="5206" r:id="rId16"/>
    <p:sldId id="5156" r:id="rId17"/>
    <p:sldId id="5205" r:id="rId18"/>
    <p:sldId id="51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5"/>
  </p:normalViewPr>
  <p:slideViewPr>
    <p:cSldViewPr snapToGrid="0">
      <p:cViewPr varScale="1">
        <p:scale>
          <a:sx n="94" d="100"/>
          <a:sy n="94" d="100"/>
        </p:scale>
        <p:origin x="1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8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7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0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685800"/>
            <a:ext cx="10761397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2" y="1752600"/>
            <a:ext cx="5283199" cy="44196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Slide </a:t>
            </a:r>
            <a:fld id="{E44EE0AE-258D-448E-BE6F-A5950D9505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wCFirm"/>
          <p:cNvSpPr txBox="1"/>
          <p:nvPr userDrawn="1"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sz="1000" b="0" i="0" u="none" baseline="0" dirty="0" err="1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25611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9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1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5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8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8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4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Ontology of Secrets (Part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3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B45B-51F7-C623-A049-6CA1EA81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B026B-89E2-8345-FDC1-B06D9C46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Content Placeholder 4" descr="A bucket of fried chicken&#10;&#10;Description automatically generated">
            <a:extLst>
              <a:ext uri="{FF2B5EF4-FFF2-40B4-BE49-F238E27FC236}">
                <a16:creationId xmlns:a16="http://schemas.microsoft.com/office/drawing/2014/main" id="{A01A3923-470F-8DB5-8122-3B93748E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78" y="2093353"/>
            <a:ext cx="4893522" cy="3129502"/>
          </a:xfrm>
          <a:prstGeom prst="rect">
            <a:avLst/>
          </a:prstGeom>
        </p:spPr>
      </p:pic>
      <p:pic>
        <p:nvPicPr>
          <p:cNvPr id="5" name="Picture 4" descr="A collection of old recipes&#10;&#10;Description automatically generated with medium confidence">
            <a:extLst>
              <a:ext uri="{FF2B5EF4-FFF2-40B4-BE49-F238E27FC236}">
                <a16:creationId xmlns:a16="http://schemas.microsoft.com/office/drawing/2014/main" id="{638BA459-6DB9-3F90-B32E-4792A22E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49" y="231880"/>
            <a:ext cx="5269706" cy="5405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AAA4D-A29E-DD39-74FA-0F0CA825411C}"/>
              </a:ext>
            </a:extLst>
          </p:cNvPr>
          <p:cNvSpPr txBox="1"/>
          <p:nvPr/>
        </p:nvSpPr>
        <p:spPr>
          <a:xfrm>
            <a:off x="1550722" y="5770755"/>
            <a:ext cx="3264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11 herbs and spices, 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but which ones?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96D7D-3F7D-F68D-0F5B-545B630E75AF}"/>
              </a:ext>
            </a:extLst>
          </p:cNvPr>
          <p:cNvSpPr txBox="1"/>
          <p:nvPr/>
        </p:nvSpPr>
        <p:spPr>
          <a:xfrm>
            <a:off x="7334454" y="5770756"/>
            <a:ext cx="3569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Cocaine and caffeine, 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but how much?</a:t>
            </a:r>
          </a:p>
        </p:txBody>
      </p:sp>
    </p:spTree>
    <p:extLst>
      <p:ext uri="{BB962C8B-B14F-4D97-AF65-F5344CB8AC3E}">
        <p14:creationId xmlns:p14="http://schemas.microsoft.com/office/powerpoint/2010/main" val="143853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F3DB-8DF4-5A86-0342-E5F19C63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Military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8C4E3-211F-5945-31C2-94963640D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kept from the general public </a:t>
            </a:r>
            <a:br>
              <a:rPr lang="en-US"/>
            </a:br>
            <a:r>
              <a:rPr lang="en-US"/>
              <a:t>as well as adversaries, in the interest of </a:t>
            </a:r>
            <a:br>
              <a:rPr lang="en-US"/>
            </a:br>
            <a:r>
              <a:rPr lang="en-US"/>
              <a:t>national security</a:t>
            </a:r>
          </a:p>
        </p:txBody>
      </p:sp>
      <p:pic>
        <p:nvPicPr>
          <p:cNvPr id="5" name="Content Placeholder 4" descr="A poster of a ship sinking in the ocean&#10;&#10;Description automatically generated">
            <a:extLst>
              <a:ext uri="{FF2B5EF4-FFF2-40B4-BE49-F238E27FC236}">
                <a16:creationId xmlns:a16="http://schemas.microsoft.com/office/drawing/2014/main" id="{043DC19F-A22E-32B4-2268-7FFA4A72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30" y="3529457"/>
            <a:ext cx="2390490" cy="3172426"/>
          </a:xfrm>
          <a:prstGeom prst="rect">
            <a:avLst/>
          </a:prstGeom>
        </p:spPr>
      </p:pic>
      <p:pic>
        <p:nvPicPr>
          <p:cNvPr id="6" name="Picture 5" descr="A person in military uniform standing in a bathroom&#10;&#10;Description automatically generated">
            <a:extLst>
              <a:ext uri="{FF2B5EF4-FFF2-40B4-BE49-F238E27FC236}">
                <a16:creationId xmlns:a16="http://schemas.microsoft.com/office/drawing/2014/main" id="{F04AF16F-92F0-EC31-9A0A-FD666490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32" y="1326995"/>
            <a:ext cx="4348298" cy="5374888"/>
          </a:xfrm>
          <a:prstGeom prst="rect">
            <a:avLst/>
          </a:prstGeom>
        </p:spPr>
      </p:pic>
      <p:pic>
        <p:nvPicPr>
          <p:cNvPr id="8" name="Picture 7" descr="A person riding a hand with a finger pointing&#10;&#10;Description automatically generated">
            <a:extLst>
              <a:ext uri="{FF2B5EF4-FFF2-40B4-BE49-F238E27FC236}">
                <a16:creationId xmlns:a16="http://schemas.microsoft.com/office/drawing/2014/main" id="{18BA0BF0-40C1-4505-5595-F9C3575F8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22" y="3233854"/>
            <a:ext cx="2777383" cy="34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3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C63C3-CC9A-87BB-F199-BFA36D4C8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CD3F-EB8D-365B-28AC-DEFC3A24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U.S. Security Clearance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A1CDD-FA07-A67D-F018-0366B07B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Revelation of secret information may cause serious damage to national security if disclosed without authorization</a:t>
            </a:r>
          </a:p>
          <a:p>
            <a:endParaRPr lang="en-US"/>
          </a:p>
          <a:p>
            <a:r>
              <a:rPr lang="en-US"/>
              <a:t>Revelation of top secret information may cause grave damage to national security if disclosed without authorization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" name="Picture 9" descr="A file folder with a rope attached to it&#10;&#10;Description automatically generated">
            <a:extLst>
              <a:ext uri="{FF2B5EF4-FFF2-40B4-BE49-F238E27FC236}">
                <a16:creationId xmlns:a16="http://schemas.microsoft.com/office/drawing/2014/main" id="{B3C1FB47-B7D0-6F64-C7D3-54C140636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4348480"/>
            <a:ext cx="7035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F3DB-8DF4-5A86-0342-E5F19C63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 Fortitude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8C4E3-211F-5945-31C2-94963640D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3397"/>
          </a:xfrm>
        </p:spPr>
        <p:txBody>
          <a:bodyPr/>
          <a:lstStyle/>
          <a:p>
            <a:r>
              <a:rPr lang="en-US"/>
              <a:t>Part of allied plan to conceal D-Day landing at Normandy </a:t>
            </a:r>
          </a:p>
          <a:p>
            <a:endParaRPr lang="en-US"/>
          </a:p>
          <a:p>
            <a:r>
              <a:rPr lang="en-US"/>
              <a:t>Created an entire fictional </a:t>
            </a:r>
            <a:br>
              <a:rPr lang="en-US"/>
            </a:br>
            <a:r>
              <a:rPr lang="en-US"/>
              <a:t>military force, the </a:t>
            </a:r>
            <a:br>
              <a:rPr lang="en-US"/>
            </a:br>
            <a:r>
              <a:rPr lang="en-US" i="1"/>
              <a:t>1</a:t>
            </a:r>
            <a:r>
              <a:rPr lang="en-US" i="1" baseline="30000"/>
              <a:t>st</a:t>
            </a:r>
            <a:r>
              <a:rPr lang="en-US" i="1"/>
              <a:t> Army Group</a:t>
            </a:r>
          </a:p>
          <a:p>
            <a:endParaRPr lang="en-US"/>
          </a:p>
          <a:p>
            <a:r>
              <a:rPr lang="en-US"/>
              <a:t>Leaked false information to </a:t>
            </a:r>
            <a:br>
              <a:rPr lang="en-US"/>
            </a:br>
            <a:r>
              <a:rPr lang="en-US"/>
              <a:t>spies, used radio deception to </a:t>
            </a:r>
            <a:br>
              <a:rPr lang="en-US"/>
            </a:br>
            <a:r>
              <a:rPr lang="en-US"/>
              <a:t>simulate movement of troops, </a:t>
            </a:r>
            <a:br>
              <a:rPr lang="en-US"/>
            </a:br>
            <a:r>
              <a:rPr lang="en-US"/>
              <a:t>displayed balloon landing crafts</a:t>
            </a:r>
            <a:br>
              <a:rPr lang="en-US"/>
            </a:br>
            <a:r>
              <a:rPr lang="en-US"/>
              <a:t>and vessels</a:t>
            </a:r>
          </a:p>
        </p:txBody>
      </p:sp>
      <p:pic>
        <p:nvPicPr>
          <p:cNvPr id="9" name="Picture 8" descr="A group of ships in a river&#10;&#10;Description automatically generated">
            <a:extLst>
              <a:ext uri="{FF2B5EF4-FFF2-40B4-BE49-F238E27FC236}">
                <a16:creationId xmlns:a16="http://schemas.microsoft.com/office/drawing/2014/main" id="{E6B0506A-6FA8-2DD1-D0F4-31E09264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636" y="2676291"/>
            <a:ext cx="6190729" cy="3982730"/>
          </a:xfrm>
          <a:prstGeom prst="rect">
            <a:avLst/>
          </a:prstGeom>
        </p:spPr>
      </p:pic>
      <p:pic>
        <p:nvPicPr>
          <p:cNvPr id="11" name="Picture 10" descr="A red and white hexagon with a black letter on it&#10;&#10;Description automatically generated">
            <a:extLst>
              <a:ext uri="{FF2B5EF4-FFF2-40B4-BE49-F238E27FC236}">
                <a16:creationId xmlns:a16="http://schemas.microsoft.com/office/drawing/2014/main" id="{E36D2022-B738-D406-8DCC-F4C0AA44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00" y="503680"/>
            <a:ext cx="1105829" cy="10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0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C462-6183-7871-D21C-30B8AD4D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 in the Wild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0591-2A97-0427-7A81-4A37A1D3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Healthcare provider-patient </a:t>
            </a:r>
            <a:br>
              <a:rPr lang="en-US"/>
            </a:br>
            <a:r>
              <a:rPr lang="en-US"/>
              <a:t>confidentiality</a:t>
            </a:r>
          </a:p>
          <a:p>
            <a:endParaRPr lang="en-US"/>
          </a:p>
          <a:p>
            <a:r>
              <a:rPr lang="en-US"/>
              <a:t>Attorney-client privilege</a:t>
            </a:r>
          </a:p>
          <a:p>
            <a:endParaRPr lang="en-US"/>
          </a:p>
          <a:p>
            <a:r>
              <a:rPr lang="en-US"/>
              <a:t>Data privacy</a:t>
            </a:r>
          </a:p>
          <a:p>
            <a:endParaRPr lang="en-US"/>
          </a:p>
          <a:p>
            <a:r>
              <a:rPr lang="en-US"/>
              <a:t>Non-disclosure agreements</a:t>
            </a:r>
          </a:p>
        </p:txBody>
      </p:sp>
      <p:pic>
        <p:nvPicPr>
          <p:cNvPr id="5" name="Picture 4" descr="A non-disclosure agreement with black text&#10;&#10;Description automatically generated">
            <a:extLst>
              <a:ext uri="{FF2B5EF4-FFF2-40B4-BE49-F238E27FC236}">
                <a16:creationId xmlns:a16="http://schemas.microsoft.com/office/drawing/2014/main" id="{CF5D6459-7228-5F9B-269E-F0F2EB10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887" y="485933"/>
            <a:ext cx="3076913" cy="3983355"/>
          </a:xfrm>
          <a:prstGeom prst="rect">
            <a:avLst/>
          </a:prstGeom>
        </p:spPr>
      </p:pic>
      <p:pic>
        <p:nvPicPr>
          <p:cNvPr id="7" name="Picture 6" descr="A close-up of a gavel&#10;&#10;Description automatically generated">
            <a:extLst>
              <a:ext uri="{FF2B5EF4-FFF2-40B4-BE49-F238E27FC236}">
                <a16:creationId xmlns:a16="http://schemas.microsoft.com/office/drawing/2014/main" id="{79551B64-C6AA-6EC0-ED25-FA20AFCBF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59" y="2477611"/>
            <a:ext cx="2993133" cy="1902777"/>
          </a:xfrm>
          <a:prstGeom prst="rect">
            <a:avLst/>
          </a:prstGeom>
        </p:spPr>
      </p:pic>
      <p:pic>
        <p:nvPicPr>
          <p:cNvPr id="9" name="Picture 8" descr="A close-up of a red and blue keyboard&#10;&#10;Description automatically generated">
            <a:extLst>
              <a:ext uri="{FF2B5EF4-FFF2-40B4-BE49-F238E27FC236}">
                <a16:creationId xmlns:a16="http://schemas.microsoft.com/office/drawing/2014/main" id="{449514FB-3C1E-871E-E0B6-1AE65743B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4501514"/>
            <a:ext cx="3982720" cy="22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2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19F-C521-8521-BF17-83F0DB99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 and “Secrets”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DAE5-AA3F-CCCE-C675-8B6840D28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worst kept secret is that secrets are everywhere</a:t>
            </a:r>
          </a:p>
          <a:p>
            <a:endParaRPr lang="en-US"/>
          </a:p>
          <a:p>
            <a:r>
              <a:rPr lang="en-US"/>
              <a:t>We all conceal, we all withhold, and we all deceive at one more points in our lives</a:t>
            </a:r>
          </a:p>
          <a:p>
            <a:endParaRPr lang="en-US"/>
          </a:p>
          <a:p>
            <a:r>
              <a:rPr lang="en-US"/>
              <a:t>Secrets are a fixture of communication, social interactions, political engagement, military strategy, and economic protection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But not everything is a secret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EADD4E-4066-8A6A-AE28-1507863B7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r>
              <a:rPr lang="en-US"/>
              <a:t>12</a:t>
            </a:r>
            <a:r>
              <a:rPr lang="en-US" baseline="30000"/>
              <a:t>th</a:t>
            </a:r>
            <a:r>
              <a:rPr lang="en-US"/>
              <a:t> century BCE </a:t>
            </a:r>
            <a:br>
              <a:rPr lang="en-US"/>
            </a:br>
            <a:r>
              <a:rPr lang="en-US"/>
              <a:t>witnessed a massive </a:t>
            </a:r>
            <a:br>
              <a:rPr lang="en-US"/>
            </a:br>
            <a:r>
              <a:rPr lang="en-US"/>
              <a:t>societal collapse, </a:t>
            </a:r>
            <a:br>
              <a:rPr lang="en-US"/>
            </a:br>
            <a:r>
              <a:rPr lang="en-US"/>
              <a:t>involving the sudden </a:t>
            </a:r>
            <a:br>
              <a:rPr lang="en-US"/>
            </a:br>
            <a:r>
              <a:rPr lang="en-US"/>
              <a:t>destruction of major </a:t>
            </a:r>
            <a:br>
              <a:rPr lang="en-US"/>
            </a:br>
            <a:r>
              <a:rPr lang="en-US"/>
              <a:t>cities, mass migration</a:t>
            </a:r>
          </a:p>
          <a:p>
            <a:endParaRPr lang="en-US"/>
          </a:p>
          <a:p>
            <a:r>
              <a:rPr lang="en-US"/>
              <a:t>Precipitated a war </a:t>
            </a:r>
            <a:br>
              <a:rPr lang="en-US"/>
            </a:br>
            <a:r>
              <a:rPr lang="en-US"/>
              <a:t>waged against Egypt </a:t>
            </a:r>
            <a:br>
              <a:rPr lang="en-US"/>
            </a:br>
            <a:r>
              <a:rPr lang="en-US"/>
              <a:t>by the “Sea Peoples”, </a:t>
            </a:r>
            <a:br>
              <a:rPr lang="en-US"/>
            </a:br>
            <a:r>
              <a:rPr lang="en-US"/>
              <a:t>with the Egyptian victory being a point of pride for generations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0348B-746E-6919-4AF1-997E3DB1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“Secrets”</a:t>
            </a:r>
          </a:p>
        </p:txBody>
      </p:sp>
      <p:pic>
        <p:nvPicPr>
          <p:cNvPr id="13" name="Picture 12" descr="A map of the mediterranean sea&#10;&#10;Description automatically generated">
            <a:extLst>
              <a:ext uri="{FF2B5EF4-FFF2-40B4-BE49-F238E27FC236}">
                <a16:creationId xmlns:a16="http://schemas.microsoft.com/office/drawing/2014/main" id="{B53D5A73-3419-DEDA-AC14-B0130C52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65" y="1463900"/>
            <a:ext cx="6190022" cy="43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1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0948-F25A-9E25-A346-54E7D3E3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“Secret”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97C8-7F4B-6F3D-D085-F79E64C3C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Truman established the NSA in 1952</a:t>
            </a:r>
          </a:p>
          <a:p>
            <a:endParaRPr lang="en-US"/>
          </a:p>
          <a:p>
            <a:r>
              <a:rPr lang="en-US"/>
              <a:t>His order was classified and so intended</a:t>
            </a:r>
            <a:br>
              <a:rPr lang="en-US"/>
            </a:br>
            <a:r>
              <a:rPr lang="en-US"/>
              <a:t>to be kept secret from the public; </a:t>
            </a:r>
            <a:br>
              <a:rPr lang="en-US"/>
            </a:br>
            <a:r>
              <a:rPr lang="en-US"/>
              <a:t>Internally, “NSA” was jokingly referred to </a:t>
            </a:r>
            <a:br>
              <a:rPr lang="en-US"/>
            </a:br>
            <a:r>
              <a:rPr lang="en-US"/>
              <a:t>as “No Such Agency”</a:t>
            </a:r>
          </a:p>
          <a:p>
            <a:endParaRPr lang="en-US"/>
          </a:p>
          <a:p>
            <a:r>
              <a:rPr lang="en-US"/>
              <a:t>This open “secret” is now widely known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D9983-C265-F227-7F5A-C14EA9715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426" y="1538561"/>
            <a:ext cx="4834605" cy="42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5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58CD-EDB6-428B-6B18-24C40733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7080-08DD-BB47-0798-5B5A6752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Secrets play a vital role in the social world; they are instruments that can be used to promote or undermine our plans, to help or harm</a:t>
            </a:r>
          </a:p>
          <a:p>
            <a:endParaRPr lang="en-US"/>
          </a:p>
          <a:p>
            <a:r>
              <a:rPr lang="en-US"/>
              <a:t>Fundamentally, secrets are </a:t>
            </a:r>
            <a:r>
              <a:rPr lang="en-US" i="1"/>
              <a:t>information</a:t>
            </a:r>
          </a:p>
          <a:p>
            <a:endParaRPr lang="en-US" i="1"/>
          </a:p>
          <a:p>
            <a:r>
              <a:rPr lang="en-US"/>
              <a:t>In other words, secrets are, in every case, </a:t>
            </a:r>
            <a:r>
              <a:rPr lang="en-US" i="1"/>
              <a:t>about</a:t>
            </a:r>
            <a:r>
              <a:rPr lang="en-US"/>
              <a:t> something</a:t>
            </a:r>
          </a:p>
        </p:txBody>
      </p:sp>
    </p:spTree>
    <p:extLst>
      <p:ext uri="{BB962C8B-B14F-4D97-AF65-F5344CB8AC3E}">
        <p14:creationId xmlns:p14="http://schemas.microsoft.com/office/powerpoint/2010/main" val="361245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61F-47F2-E585-5E9F-671A6FCB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35E8-70A0-A19B-8BF1-D023B357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Prevalence of Secrets</a:t>
            </a:r>
          </a:p>
          <a:p>
            <a:endParaRPr lang="en-US"/>
          </a:p>
          <a:p>
            <a:r>
              <a:rPr lang="en-US"/>
              <a:t>Hallmarks of Secrets</a:t>
            </a:r>
          </a:p>
          <a:p>
            <a:endParaRPr lang="en-US"/>
          </a:p>
          <a:p>
            <a:r>
              <a:rPr lang="en-US"/>
              <a:t>Lies, Deception, and Secrets</a:t>
            </a:r>
          </a:p>
        </p:txBody>
      </p:sp>
    </p:spTree>
    <p:extLst>
      <p:ext uri="{BB962C8B-B14F-4D97-AF65-F5344CB8AC3E}">
        <p14:creationId xmlns:p14="http://schemas.microsoft.com/office/powerpoint/2010/main" val="423064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61F-47F2-E585-5E9F-671A6FCB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35E8-70A0-A19B-8BF1-D023B357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The Prevalence of Secrets</a:t>
            </a:r>
          </a:p>
          <a:p>
            <a:endParaRPr lang="en-US"/>
          </a:p>
          <a:p>
            <a:r>
              <a:rPr lang="en-US"/>
              <a:t>Hallmarks of Secrets</a:t>
            </a:r>
          </a:p>
          <a:p>
            <a:endParaRPr lang="en-US"/>
          </a:p>
          <a:p>
            <a:r>
              <a:rPr lang="en-US"/>
              <a:t>Lies, Deception, and Secrets</a:t>
            </a:r>
          </a:p>
        </p:txBody>
      </p:sp>
    </p:spTree>
    <p:extLst>
      <p:ext uri="{BB962C8B-B14F-4D97-AF65-F5344CB8AC3E}">
        <p14:creationId xmlns:p14="http://schemas.microsoft.com/office/powerpoint/2010/main" val="405423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19F-C521-8521-BF17-83F0DB99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DAE5-AA3F-CCCE-C675-8B6840D28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worst kept secret is that secrets are everywhere</a:t>
            </a:r>
          </a:p>
          <a:p>
            <a:endParaRPr lang="en-US"/>
          </a:p>
          <a:p>
            <a:r>
              <a:rPr lang="en-US"/>
              <a:t>We all conceal, we all withhold, and we all deceive at one more points in our lives</a:t>
            </a:r>
          </a:p>
          <a:p>
            <a:endParaRPr lang="en-US"/>
          </a:p>
          <a:p>
            <a:r>
              <a:rPr lang="en-US"/>
              <a:t>Secrets are a fixture of communication, social interactions, political engagement, military strategy, and economic protection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30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6C92-5759-3E84-0D82-0F8F84A0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Secrets among Friends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BF0D-EFE8-DE2B-8C58-6B417D7C9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secrets must be </a:t>
            </a:r>
            <a:br>
              <a:rPr lang="en-US"/>
            </a:br>
            <a:r>
              <a:rPr lang="en-US"/>
              <a:t>kept to protect a friendship</a:t>
            </a:r>
          </a:p>
          <a:p>
            <a:endParaRPr lang="en-US"/>
          </a:p>
          <a:p>
            <a:r>
              <a:rPr lang="en-US"/>
              <a:t>Sometimes secrets are </a:t>
            </a:r>
            <a:br>
              <a:rPr lang="en-US"/>
            </a:br>
            <a:r>
              <a:rPr lang="en-US"/>
              <a:t>ignored because there is fear</a:t>
            </a:r>
            <a:br>
              <a:rPr lang="en-US"/>
            </a:br>
            <a:r>
              <a:rPr lang="en-US"/>
              <a:t>revelation will undermine</a:t>
            </a:r>
            <a:br>
              <a:rPr lang="en-US"/>
            </a:br>
            <a:r>
              <a:rPr lang="en-US"/>
              <a:t>the friendship</a:t>
            </a:r>
          </a:p>
        </p:txBody>
      </p:sp>
      <p:pic>
        <p:nvPicPr>
          <p:cNvPr id="4" name="Picture 3" descr="A person with curly hair and a green shirt&#10;&#10;Description automatically generated">
            <a:extLst>
              <a:ext uri="{FF2B5EF4-FFF2-40B4-BE49-F238E27FC236}">
                <a16:creationId xmlns:a16="http://schemas.microsoft.com/office/drawing/2014/main" id="{D9C247C1-E913-FB9D-BE43-3E57D891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139" y="1764362"/>
            <a:ext cx="5965221" cy="472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2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D5DE-99AE-0B29-019D-809B2B95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9F880-E2F2-89A3-B5F9-C78454BB8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199"/>
          </a:xfrm>
        </p:spPr>
        <p:txBody>
          <a:bodyPr>
            <a:normAutofit/>
          </a:bodyPr>
          <a:lstStyle/>
          <a:p>
            <a:r>
              <a:rPr lang="en-US"/>
              <a:t>Isaac Newton is among the most famous </a:t>
            </a:r>
            <a:br>
              <a:rPr lang="en-US"/>
            </a:br>
            <a:r>
              <a:rPr lang="en-US"/>
              <a:t>physicists – or ‘natural philosophers’ as </a:t>
            </a:r>
            <a:br>
              <a:rPr lang="en-US"/>
            </a:br>
            <a:r>
              <a:rPr lang="en-US"/>
              <a:t>they were known at the time – in history</a:t>
            </a:r>
          </a:p>
          <a:p>
            <a:endParaRPr lang="en-US"/>
          </a:p>
          <a:p>
            <a:r>
              <a:rPr lang="en-US"/>
              <a:t>200 years after his death, it was discovered </a:t>
            </a:r>
            <a:br>
              <a:rPr lang="en-US"/>
            </a:br>
            <a:r>
              <a:rPr lang="en-US"/>
              <a:t>that he spent a significant amount of his </a:t>
            </a:r>
            <a:br>
              <a:rPr lang="en-US"/>
            </a:br>
            <a:r>
              <a:rPr lang="en-US"/>
              <a:t>time attempting to convert lead into gold</a:t>
            </a:r>
          </a:p>
          <a:p>
            <a:endParaRPr lang="en-US"/>
          </a:p>
          <a:p>
            <a:r>
              <a:rPr lang="en-US"/>
              <a:t>And was a member of a secret society of alchemists...</a:t>
            </a:r>
          </a:p>
        </p:txBody>
      </p:sp>
      <p:pic>
        <p:nvPicPr>
          <p:cNvPr id="4" name="Picture 3" descr="A painting of a person with long white hair&#10;&#10;Description automatically generated">
            <a:extLst>
              <a:ext uri="{FF2B5EF4-FFF2-40B4-BE49-F238E27FC236}">
                <a16:creationId xmlns:a16="http://schemas.microsoft.com/office/drawing/2014/main" id="{DB1FB239-F40B-127C-4F86-DE3FA73E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3" y="1290700"/>
            <a:ext cx="4384289" cy="40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D5DE-99AE-0B29-019D-809B2B95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 Societies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9F880-E2F2-89A3-B5F9-C78454BB8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8199"/>
          </a:xfrm>
        </p:spPr>
        <p:txBody>
          <a:bodyPr>
            <a:normAutofit/>
          </a:bodyPr>
          <a:lstStyle/>
          <a:p>
            <a:r>
              <a:rPr lang="en-US"/>
              <a:t>Newton – along with many intellectuals </a:t>
            </a:r>
            <a:br>
              <a:rPr lang="en-US"/>
            </a:br>
            <a:r>
              <a:rPr lang="en-US"/>
              <a:t>at the time – followed the presumed </a:t>
            </a:r>
            <a:br>
              <a:rPr lang="en-US"/>
            </a:br>
            <a:r>
              <a:rPr lang="en-US"/>
              <a:t>teachings of </a:t>
            </a:r>
            <a:r>
              <a:rPr lang="en-US" i="1"/>
              <a:t>hermes thrice-great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black and white drawing of a person holding a mirror&#10;&#10;Description automatically generated">
            <a:extLst>
              <a:ext uri="{FF2B5EF4-FFF2-40B4-BE49-F238E27FC236}">
                <a16:creationId xmlns:a16="http://schemas.microsoft.com/office/drawing/2014/main" id="{8724B2E5-D799-7537-48E2-625D3746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429000"/>
            <a:ext cx="2279309" cy="3109574"/>
          </a:xfrm>
          <a:prstGeom prst="rect">
            <a:avLst/>
          </a:prstGeom>
        </p:spPr>
      </p:pic>
      <p:pic>
        <p:nvPicPr>
          <p:cNvPr id="6" name="Content Placeholder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48C273E9-8957-93E4-F9A2-CBA48275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61" y="1594686"/>
            <a:ext cx="4910717" cy="48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9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DD53-6946-771B-5A0A-76723A99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Simmel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70A2C-2927-CA7E-AED0-6C3F92E53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7743"/>
          </a:xfrm>
        </p:spPr>
        <p:txBody>
          <a:bodyPr>
            <a:normAutofit/>
          </a:bodyPr>
          <a:lstStyle/>
          <a:p>
            <a:r>
              <a:rPr lang="en-US"/>
              <a:t>Information deemed valuable likely leads to secret societies form around that information</a:t>
            </a:r>
          </a:p>
          <a:p>
            <a:endParaRPr lang="en-US"/>
          </a:p>
          <a:p>
            <a:r>
              <a:rPr lang="en-US"/>
              <a:t>Ingroup information </a:t>
            </a:r>
            <a:br>
              <a:rPr lang="en-US"/>
            </a:br>
            <a:r>
              <a:rPr lang="en-US"/>
              <a:t>threatened by the outgroup </a:t>
            </a:r>
            <a:br>
              <a:rPr lang="en-US"/>
            </a:br>
            <a:r>
              <a:rPr lang="en-US"/>
              <a:t>likely leads to secret societies </a:t>
            </a:r>
            <a:br>
              <a:rPr lang="en-US"/>
            </a:br>
            <a:r>
              <a:rPr lang="en-US"/>
              <a:t>form around that information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9B7377BA-7ACA-AA04-76E7-62421FB5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240" y="2796882"/>
            <a:ext cx="6471920" cy="30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4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9BAC-E34D-4C93-282B-8DBF0EE4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466C-9DD7-53D3-0BCD-FE14948C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Codified in international law under the </a:t>
            </a:r>
            <a:r>
              <a:rPr lang="en-US" i="1"/>
              <a:t>Agreement on Trade-Related Aspects of Intellectual Property Rights </a:t>
            </a:r>
            <a:r>
              <a:rPr lang="en-US"/>
              <a:t>(TRIPS) as information that:</a:t>
            </a:r>
          </a:p>
          <a:p>
            <a:pPr lvl="1"/>
            <a:r>
              <a:rPr lang="en-US"/>
              <a:t>Is not generally known to the public</a:t>
            </a:r>
          </a:p>
          <a:p>
            <a:pPr lvl="1"/>
            <a:r>
              <a:rPr lang="en-US"/>
              <a:t>Confers economic benefit because it is not publicly known</a:t>
            </a:r>
          </a:p>
          <a:p>
            <a:pPr lvl="1"/>
            <a:r>
              <a:rPr lang="en-US"/>
              <a:t>And is such that the owner makes reasonable efforts to maintain its secrecy</a:t>
            </a:r>
          </a:p>
          <a:p>
            <a:pPr lvl="1"/>
            <a:endParaRPr lang="en-US"/>
          </a:p>
          <a:p>
            <a:r>
              <a:rPr lang="en-US"/>
              <a:t>The </a:t>
            </a:r>
            <a:r>
              <a:rPr lang="en-US" i="1"/>
              <a:t>US Espionage Act of 1996 </a:t>
            </a:r>
            <a:r>
              <a:rPr lang="en-US"/>
              <a:t>defines a trade secret as being information for which reasonable efforts are taken to protect that derives economic value from not being publicly known</a:t>
            </a:r>
          </a:p>
        </p:txBody>
      </p:sp>
    </p:spTree>
    <p:extLst>
      <p:ext uri="{BB962C8B-B14F-4D97-AF65-F5344CB8AC3E}">
        <p14:creationId xmlns:p14="http://schemas.microsoft.com/office/powerpoint/2010/main" val="21717293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690</Words>
  <Application>Microsoft Macintosh PowerPoint</Application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Garamond</vt:lpstr>
      <vt:lpstr>1_Office Theme</vt:lpstr>
      <vt:lpstr>Ontology of Secrets (Part 1)</vt:lpstr>
      <vt:lpstr>Outline</vt:lpstr>
      <vt:lpstr>Outline</vt:lpstr>
      <vt:lpstr>Secrets</vt:lpstr>
      <vt:lpstr>Secrets among Friends</vt:lpstr>
      <vt:lpstr>Personal Secrets</vt:lpstr>
      <vt:lpstr>Secret Societies</vt:lpstr>
      <vt:lpstr>Simmel</vt:lpstr>
      <vt:lpstr>Trade Secrets</vt:lpstr>
      <vt:lpstr>Trade Secrets</vt:lpstr>
      <vt:lpstr>Military Secrets</vt:lpstr>
      <vt:lpstr>U.S. Security Clearance</vt:lpstr>
      <vt:lpstr>Operation Fortitude</vt:lpstr>
      <vt:lpstr>Secrets in the Wild </vt:lpstr>
      <vt:lpstr>Secrets and “Secrets”</vt:lpstr>
      <vt:lpstr>Historical “Secrets”</vt:lpstr>
      <vt:lpstr>Open “Secret”</vt:lpstr>
      <vt:lpstr>Secrets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Beverley</dc:creator>
  <cp:lastModifiedBy>John Beverley</cp:lastModifiedBy>
  <cp:revision>4</cp:revision>
  <dcterms:created xsi:type="dcterms:W3CDTF">2024-06-07T13:08:28Z</dcterms:created>
  <dcterms:modified xsi:type="dcterms:W3CDTF">2024-06-07T13:16:32Z</dcterms:modified>
</cp:coreProperties>
</file>